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65" r:id="rId67"/>
    <p:sldId id="266" r:id="rId68"/>
    <p:sldId id="267" r:id="rId69"/>
    <p:sldId id="268" r:id="rId70"/>
    <p:sldId id="269" r:id="rId71"/>
    <p:sldId id="270" r:id="rId72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omputer Says No" charset="1" panose="00000400000000000000"/>
      <p:regular r:id="rId14"/>
    </p:embeddedFont>
    <p:embeddedFont>
      <p:font typeface="Computer Says No Italics" charset="1" panose="00000400000000000000"/>
      <p:regular r:id="rId15"/>
    </p:embeddedFont>
    <p:embeddedFont>
      <p:font typeface="TT Prosto Sans" charset="1" panose="02000503040000020003"/>
      <p:regular r:id="rId16"/>
    </p:embeddedFont>
    <p:embeddedFont>
      <p:font typeface="TT Prosto Sans Bold" charset="1" panose="02000805050000020003"/>
      <p:regular r:id="rId17"/>
    </p:embeddedFont>
    <p:embeddedFont>
      <p:font typeface="TT Prosto Sans Italics" charset="1" panose="02000503020000090003"/>
      <p:regular r:id="rId18"/>
    </p:embeddedFont>
    <p:embeddedFont>
      <p:font typeface="TT Prosto Sans Bold Italics" charset="1" panose="02000805020000090003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Poppins Italics" charset="1" panose="00000500000000000000"/>
      <p:regular r:id="rId26"/>
    </p:embeddedFont>
    <p:embeddedFont>
      <p:font typeface="Poppins Bold Italics" charset="1" panose="00000800000000000000"/>
      <p:regular r:id="rId27"/>
    </p:embeddedFont>
    <p:embeddedFont>
      <p:font typeface="Poppins Thin" charset="1" panose="00000300000000000000"/>
      <p:regular r:id="rId28"/>
    </p:embeddedFont>
    <p:embeddedFont>
      <p:font typeface="Poppins Thin Italics" charset="1" panose="00000300000000000000"/>
      <p:regular r:id="rId29"/>
    </p:embeddedFont>
    <p:embeddedFont>
      <p:font typeface="Poppins Extra-Light" charset="1" panose="00000300000000000000"/>
      <p:regular r:id="rId30"/>
    </p:embeddedFont>
    <p:embeddedFont>
      <p:font typeface="Poppins Extra-Light Italics" charset="1" panose="00000300000000000000"/>
      <p:regular r:id="rId31"/>
    </p:embeddedFont>
    <p:embeddedFont>
      <p:font typeface="Poppins Light" charset="1" panose="00000400000000000000"/>
      <p:regular r:id="rId32"/>
    </p:embeddedFont>
    <p:embeddedFont>
      <p:font typeface="Poppins Light Italics" charset="1" panose="00000400000000000000"/>
      <p:regular r:id="rId33"/>
    </p:embeddedFont>
    <p:embeddedFont>
      <p:font typeface="Poppins Medium" charset="1" panose="00000600000000000000"/>
      <p:regular r:id="rId34"/>
    </p:embeddedFont>
    <p:embeddedFont>
      <p:font typeface="Poppins Medium Italics" charset="1" panose="00000600000000000000"/>
      <p:regular r:id="rId35"/>
    </p:embeddedFont>
    <p:embeddedFont>
      <p:font typeface="Poppins Semi-Bold" charset="1" panose="00000700000000000000"/>
      <p:regular r:id="rId36"/>
    </p:embeddedFont>
    <p:embeddedFont>
      <p:font typeface="Poppins Semi-Bold Italics" charset="1" panose="00000700000000000000"/>
      <p:regular r:id="rId37"/>
    </p:embeddedFont>
    <p:embeddedFont>
      <p:font typeface="Poppins Ultra-Bold" charset="1" panose="00000900000000000000"/>
      <p:regular r:id="rId38"/>
    </p:embeddedFont>
    <p:embeddedFont>
      <p:font typeface="Poppins Ultra-Bold Italics" charset="1" panose="00000900000000000000"/>
      <p:regular r:id="rId39"/>
    </p:embeddedFont>
    <p:embeddedFont>
      <p:font typeface="Poppins Heavy" charset="1" panose="00000A00000000000000"/>
      <p:regular r:id="rId40"/>
    </p:embeddedFont>
    <p:embeddedFont>
      <p:font typeface="Poppins Heavy Italics" charset="1" panose="00000A00000000000000"/>
      <p:regular r:id="rId41"/>
    </p:embeddedFont>
    <p:embeddedFont>
      <p:font typeface="Beautifully Delicious Sans" charset="1" panose="00000507000000000000"/>
      <p:regular r:id="rId42"/>
    </p:embeddedFont>
    <p:embeddedFont>
      <p:font typeface="Beautifully Delicious Sans Bold" charset="1" panose="00000807000000000000"/>
      <p:regular r:id="rId43"/>
    </p:embeddedFont>
    <p:embeddedFont>
      <p:font typeface="Beautifully Delicious Sans Thin" charset="1" panose="00000207000000000000"/>
      <p:regular r:id="rId44"/>
    </p:embeddedFont>
    <p:embeddedFont>
      <p:font typeface="Beautifully Delicious Sans Heavy" charset="1" panose="00000A07000000000000"/>
      <p:regular r:id="rId45"/>
    </p:embeddedFont>
    <p:embeddedFont>
      <p:font typeface="Agrandir" charset="1" panose="00000500000000000000"/>
      <p:regular r:id="rId46"/>
    </p:embeddedFont>
    <p:embeddedFont>
      <p:font typeface="Agrandir Bold" charset="1" panose="00000800000000000000"/>
      <p:regular r:id="rId47"/>
    </p:embeddedFont>
    <p:embeddedFont>
      <p:font typeface="Agrandir Italics" charset="1" panose="00000500000000000000"/>
      <p:regular r:id="rId48"/>
    </p:embeddedFont>
    <p:embeddedFont>
      <p:font typeface="Agrandir Bold Italics" charset="1" panose="00000800000000000000"/>
      <p:regular r:id="rId49"/>
    </p:embeddedFont>
    <p:embeddedFont>
      <p:font typeface="Agrandir Thin" charset="1" panose="00000200000000000000"/>
      <p:regular r:id="rId50"/>
    </p:embeddedFont>
    <p:embeddedFont>
      <p:font typeface="Agrandir Thin Italics" charset="1" panose="00000200000000000000"/>
      <p:regular r:id="rId51"/>
    </p:embeddedFont>
    <p:embeddedFont>
      <p:font typeface="Agrandir Medium" charset="1" panose="00000600000000000000"/>
      <p:regular r:id="rId52"/>
    </p:embeddedFont>
    <p:embeddedFont>
      <p:font typeface="Agrandir Medium Italics" charset="1" panose="00000600000000000000"/>
      <p:regular r:id="rId53"/>
    </p:embeddedFont>
    <p:embeddedFont>
      <p:font typeface="Agrandir Ultra-Bold" charset="1" panose="00000A00000000000000"/>
      <p:regular r:id="rId54"/>
    </p:embeddedFont>
    <p:embeddedFont>
      <p:font typeface="Agrandir Ultra-Bold Italics" charset="1" panose="00000A00000000000000"/>
      <p:regular r:id="rId55"/>
    </p:embeddedFont>
    <p:embeddedFont>
      <p:font typeface="Agrandir Heavy" charset="1" panose="00000900000000000000"/>
      <p:regular r:id="rId56"/>
    </p:embeddedFont>
    <p:embeddedFont>
      <p:font typeface="Agrandir Heavy Italics" charset="1" panose="000009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slides/slide1.xml" Type="http://schemas.openxmlformats.org/officeDocument/2006/relationships/slide"/><Relationship Id="rId59" Target="slides/slide2.xml" Type="http://schemas.openxmlformats.org/officeDocument/2006/relationships/slide"/><Relationship Id="rId6" Target="fonts/font6.fntdata" Type="http://schemas.openxmlformats.org/officeDocument/2006/relationships/font"/><Relationship Id="rId60" Target="slides/slide3.xml" Type="http://schemas.openxmlformats.org/officeDocument/2006/relationships/slide"/><Relationship Id="rId61" Target="slides/slide4.xml" Type="http://schemas.openxmlformats.org/officeDocument/2006/relationships/slide"/><Relationship Id="rId62" Target="slides/slide5.xml" Type="http://schemas.openxmlformats.org/officeDocument/2006/relationships/slide"/><Relationship Id="rId63" Target="slides/slide6.xml" Type="http://schemas.openxmlformats.org/officeDocument/2006/relationships/slide"/><Relationship Id="rId64" Target="slides/slide7.xml" Type="http://schemas.openxmlformats.org/officeDocument/2006/relationships/slide"/><Relationship Id="rId65" Target="slides/slide8.xml" Type="http://schemas.openxmlformats.org/officeDocument/2006/relationships/slide"/><Relationship Id="rId66" Target="slides/slide9.xml" Type="http://schemas.openxmlformats.org/officeDocument/2006/relationships/slide"/><Relationship Id="rId67" Target="slides/slide10.xml" Type="http://schemas.openxmlformats.org/officeDocument/2006/relationships/slide"/><Relationship Id="rId68" Target="slides/slide11.xml" Type="http://schemas.openxmlformats.org/officeDocument/2006/relationships/slide"/><Relationship Id="rId69" Target="slides/slide12.xml" Type="http://schemas.openxmlformats.org/officeDocument/2006/relationships/slide"/><Relationship Id="rId7" Target="fonts/font7.fntdata" Type="http://schemas.openxmlformats.org/officeDocument/2006/relationships/font"/><Relationship Id="rId70" Target="slides/slide13.xml" Type="http://schemas.openxmlformats.org/officeDocument/2006/relationships/slide"/><Relationship Id="rId71" Target="slides/slide14.xml" Type="http://schemas.openxmlformats.org/officeDocument/2006/relationships/slide"/><Relationship Id="rId72" Target="slides/slide15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5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45212" y="3314700"/>
            <a:ext cx="6510291" cy="3657600"/>
          </a:xfrm>
          <a:custGeom>
            <a:avLst/>
            <a:gdLst/>
            <a:ahLst/>
            <a:cxnLst/>
            <a:rect r="r" b="b" t="t" l="l"/>
            <a:pathLst>
              <a:path h="3657600" w="6510291">
                <a:moveTo>
                  <a:pt x="0" y="0"/>
                </a:moveTo>
                <a:lnTo>
                  <a:pt x="6510291" y="0"/>
                </a:lnTo>
                <a:lnTo>
                  <a:pt x="6510291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50925" y="6497858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</a:rPr>
              <a:t>By Bikram Ghuku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2336" y="3990975"/>
            <a:ext cx="7643991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15000">
                <a:solidFill>
                  <a:srgbClr val="6866E1"/>
                </a:solidFill>
                <a:latin typeface="Computer Says No"/>
              </a:rPr>
              <a:t>DOCKER INTERNALS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t="0" r="-16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835270" y="8793669"/>
            <a:ext cx="1424030" cy="523496"/>
            <a:chOff x="0" y="0"/>
            <a:chExt cx="1345399" cy="4945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5399" cy="494590"/>
            </a:xfrm>
            <a:custGeom>
              <a:avLst/>
              <a:gdLst/>
              <a:ahLst/>
              <a:cxnLst/>
              <a:rect r="r" b="b" t="t" l="l"/>
              <a:pathLst>
                <a:path h="494590" w="1345399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6392461" y="8787639"/>
            <a:ext cx="309649" cy="535557"/>
          </a:xfrm>
          <a:custGeom>
            <a:avLst/>
            <a:gdLst/>
            <a:ahLst/>
            <a:cxnLst/>
            <a:rect r="r" b="b" t="t" l="l"/>
            <a:pathLst>
              <a:path h="535557" w="309649">
                <a:moveTo>
                  <a:pt x="0" y="0"/>
                </a:moveTo>
                <a:lnTo>
                  <a:pt x="309649" y="0"/>
                </a:lnTo>
                <a:lnTo>
                  <a:pt x="309649" y="535556"/>
                </a:lnTo>
                <a:lnTo>
                  <a:pt x="0" y="535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61468" y="1600200"/>
            <a:ext cx="9077646" cy="6047982"/>
          </a:xfrm>
          <a:custGeom>
            <a:avLst/>
            <a:gdLst/>
            <a:ahLst/>
            <a:cxnLst/>
            <a:rect r="r" b="b" t="t" l="l"/>
            <a:pathLst>
              <a:path h="6047982" w="9077646">
                <a:moveTo>
                  <a:pt x="0" y="0"/>
                </a:moveTo>
                <a:lnTo>
                  <a:pt x="9077646" y="0"/>
                </a:lnTo>
                <a:lnTo>
                  <a:pt x="9077646" y="6047982"/>
                </a:lnTo>
                <a:lnTo>
                  <a:pt x="0" y="6047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76300"/>
            <a:ext cx="1127492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7500" spc="1125">
                <a:solidFill>
                  <a:srgbClr val="FAF7F2"/>
                </a:solidFill>
                <a:latin typeface="Computer Says No"/>
              </a:rPr>
              <a:t>DOCKER ECOSYSTEM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12551"/>
            <a:ext cx="672191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750">
                <a:solidFill>
                  <a:srgbClr val="FAF7F2"/>
                </a:solidFill>
                <a:latin typeface="Computer Says No"/>
              </a:rPr>
              <a:t>DOCKER SWARM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7019" y="4466836"/>
            <a:ext cx="8339419" cy="318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3" indent="-215907" lvl="1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Docker Swarm is Docker's native clustering and orchestration tool for deploying and managing containerized applications at scale.</a:t>
            </a:r>
          </a:p>
          <a:p>
            <a:pPr algn="just" marL="431813" indent="-215907" lvl="1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It allows you to create a cluster of Docker hosts and deploy services across them, providing features like automatic load balancing, service discovery, and rolling updates.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t="0" r="-16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02724" y="1600200"/>
            <a:ext cx="7153377" cy="6047982"/>
          </a:xfrm>
          <a:custGeom>
            <a:avLst/>
            <a:gdLst/>
            <a:ahLst/>
            <a:cxnLst/>
            <a:rect r="r" b="b" t="t" l="l"/>
            <a:pathLst>
              <a:path h="6047982" w="7153377">
                <a:moveTo>
                  <a:pt x="0" y="0"/>
                </a:moveTo>
                <a:lnTo>
                  <a:pt x="7153376" y="0"/>
                </a:lnTo>
                <a:lnTo>
                  <a:pt x="7153376" y="6047982"/>
                </a:lnTo>
                <a:lnTo>
                  <a:pt x="0" y="6047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90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76300"/>
            <a:ext cx="1127492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7500" spc="1125">
                <a:solidFill>
                  <a:srgbClr val="FAF7F2"/>
                </a:solidFill>
                <a:latin typeface="Computer Says No"/>
              </a:rPr>
              <a:t>DOCKER ECOSYSTEM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12551"/>
            <a:ext cx="672191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750">
                <a:solidFill>
                  <a:srgbClr val="FAF7F2"/>
                </a:solidFill>
                <a:latin typeface="Computer Says No"/>
              </a:rPr>
              <a:t>DOCKER REGISTRY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7019" y="4466836"/>
            <a:ext cx="9961790" cy="318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3" indent="-215907" lvl="1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Docker Registry is a repository for storing and distributing Docker images.</a:t>
            </a:r>
          </a:p>
          <a:p>
            <a:pPr algn="just" marL="431813" indent="-215907" lvl="1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It allows you to push and pull container images to and from a central location, making it easy to share and distribute applications built with Docker.</a:t>
            </a:r>
          </a:p>
          <a:p>
            <a:pPr algn="just" marL="431813" indent="-215907" lvl="1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Docker Hub is the official public registry provided by Docker, while Docker Enterprise includes a private registry for organizations.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81200" y="-94024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05630" y="3361052"/>
            <a:ext cx="10620170" cy="353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500"/>
              </a:lnSpc>
            </a:pPr>
            <a:r>
              <a:rPr lang="en-US" sz="13500">
                <a:solidFill>
                  <a:srgbClr val="FFFFFF"/>
                </a:solidFill>
                <a:latin typeface="Computer Says No"/>
              </a:rPr>
              <a:t>PROCESS ISOLATION IN DOCKER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81200" y="6267450"/>
            <a:ext cx="2880360" cy="4114800"/>
          </a:xfrm>
          <a:custGeom>
            <a:avLst/>
            <a:gdLst/>
            <a:ahLst/>
            <a:cxnLst/>
            <a:rect r="r" b="b" t="t" l="l"/>
            <a:pathLst>
              <a:path h="4114800" w="288036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5623560" y="7673106"/>
            <a:ext cx="3422956" cy="2613894"/>
          </a:xfrm>
          <a:custGeom>
            <a:avLst/>
            <a:gdLst/>
            <a:ahLst/>
            <a:cxnLst/>
            <a:rect r="r" b="b" t="t" l="l"/>
            <a:pathLst>
              <a:path h="2613894" w="3422956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93678" y="81355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4264" y="8039285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66176" y="2992076"/>
            <a:ext cx="14555647" cy="4214270"/>
          </a:xfrm>
          <a:custGeom>
            <a:avLst/>
            <a:gdLst/>
            <a:ahLst/>
            <a:cxnLst/>
            <a:rect r="r" b="b" t="t" l="l"/>
            <a:pathLst>
              <a:path h="4214270" w="14555647">
                <a:moveTo>
                  <a:pt x="0" y="0"/>
                </a:moveTo>
                <a:lnTo>
                  <a:pt x="14555648" y="0"/>
                </a:lnTo>
                <a:lnTo>
                  <a:pt x="14555648" y="4214270"/>
                </a:lnTo>
                <a:lnTo>
                  <a:pt x="0" y="4214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62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42802" y="1355395"/>
            <a:ext cx="791326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Computer Says No"/>
              </a:rPr>
              <a:t>RUNNING AN IMAGE ON DOCKER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93678" y="81355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135576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8816" y="2589292"/>
            <a:ext cx="15268347" cy="4311631"/>
          </a:xfrm>
          <a:custGeom>
            <a:avLst/>
            <a:gdLst/>
            <a:ahLst/>
            <a:cxnLst/>
            <a:rect r="r" b="b" t="t" l="l"/>
            <a:pathLst>
              <a:path h="4311631" w="15268347">
                <a:moveTo>
                  <a:pt x="0" y="0"/>
                </a:moveTo>
                <a:lnTo>
                  <a:pt x="15268347" y="0"/>
                </a:lnTo>
                <a:lnTo>
                  <a:pt x="15268347" y="4311631"/>
                </a:lnTo>
                <a:lnTo>
                  <a:pt x="0" y="4311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064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42802" y="1355395"/>
            <a:ext cx="900031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Computer Says No"/>
              </a:rPr>
              <a:t>FILESYSTEM ISOLATION IN DOCKER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93678" y="81355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135576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7181" y="2484806"/>
            <a:ext cx="10703387" cy="5317388"/>
          </a:xfrm>
          <a:custGeom>
            <a:avLst/>
            <a:gdLst/>
            <a:ahLst/>
            <a:cxnLst/>
            <a:rect r="r" b="b" t="t" l="l"/>
            <a:pathLst>
              <a:path h="5317388" w="10703387">
                <a:moveTo>
                  <a:pt x="0" y="0"/>
                </a:moveTo>
                <a:lnTo>
                  <a:pt x="10703386" y="0"/>
                </a:lnTo>
                <a:lnTo>
                  <a:pt x="10703386" y="5317388"/>
                </a:lnTo>
                <a:lnTo>
                  <a:pt x="0" y="531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42802" y="1355395"/>
            <a:ext cx="900031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Computer Says No"/>
              </a:rPr>
              <a:t>NETWORK ISOLATION IN DOCKER</a:t>
            </a:r>
          </a:p>
        </p:txBody>
      </p:sp>
      <p:sp>
        <p:nvSpPr>
          <p:cNvPr name="AutoShape 9" id="9"/>
          <p:cNvSpPr/>
          <p:nvPr/>
        </p:nvSpPr>
        <p:spPr>
          <a:xfrm flipH="true" flipV="true">
            <a:off x="4699047" y="4525952"/>
            <a:ext cx="884407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4699047" y="5799689"/>
            <a:ext cx="884407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3695521" y="4289415"/>
            <a:ext cx="34925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3499">
                <a:solidFill>
                  <a:srgbClr val="FFFFFF"/>
                </a:solidFill>
                <a:latin typeface="Computer Says No"/>
              </a:rPr>
              <a:t>IPADDR OF NGINX CONTAINER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95521" y="5604427"/>
            <a:ext cx="3037546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3499">
                <a:solidFill>
                  <a:srgbClr val="FFFFFF"/>
                </a:solidFill>
                <a:latin typeface="Computer Says No"/>
              </a:rPr>
              <a:t>IPADDR OF HOST 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6862" y="1958691"/>
            <a:ext cx="7242648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06958" y="3168073"/>
            <a:ext cx="578446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Bold"/>
              </a:rPr>
              <a:t>“It works on my computer”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578768" y="6036768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78720" y="6124874"/>
            <a:ext cx="4832640" cy="112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86"/>
              </a:lnSpc>
            </a:pPr>
            <a:r>
              <a:rPr lang="en-US" sz="6633">
                <a:solidFill>
                  <a:srgbClr val="FFFFFF"/>
                </a:solidFill>
                <a:latin typeface="Computer Says No"/>
              </a:rPr>
              <a:t>Docker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72" y="7185120"/>
            <a:ext cx="11005158" cy="109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Docker is a tool that allows you to package your application into a unit called containers, making it easy to deploy and run applications reailably accross various computing environments. Its like virtualisation but more lighter and efficient.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8720" y="4042233"/>
            <a:ext cx="7403977" cy="18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Poppins"/>
              </a:rPr>
              <a:t>We come across this problem many times that a software developed works on my computer and not on any others computer either due to lack of dependencies and/or different version of tools/ packages.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641753" y="2764224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6988487" y="0"/>
                </a:moveTo>
                <a:lnTo>
                  <a:pt x="0" y="0"/>
                </a:lnTo>
                <a:lnTo>
                  <a:pt x="0" y="5595357"/>
                </a:lnTo>
                <a:lnTo>
                  <a:pt x="6988487" y="5595357"/>
                </a:lnTo>
                <a:lnTo>
                  <a:pt x="69884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75520"/>
            <a:ext cx="4637626" cy="1405662"/>
            <a:chOff x="0" y="0"/>
            <a:chExt cx="1221432" cy="370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1432" cy="370215"/>
            </a:xfrm>
            <a:custGeom>
              <a:avLst/>
              <a:gdLst/>
              <a:ahLst/>
              <a:cxnLst/>
              <a:rect r="r" b="b" t="t" l="l"/>
              <a:pathLst>
                <a:path h="370215" w="1221432">
                  <a:moveTo>
                    <a:pt x="0" y="0"/>
                  </a:moveTo>
                  <a:lnTo>
                    <a:pt x="1221432" y="0"/>
                  </a:lnTo>
                  <a:lnTo>
                    <a:pt x="1221432" y="370215"/>
                  </a:lnTo>
                  <a:lnTo>
                    <a:pt x="0" y="370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221432" cy="560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974"/>
                </a:lnSpc>
                <a:spcBef>
                  <a:spcPct val="0"/>
                </a:spcBef>
              </a:pPr>
              <a:r>
                <a:rPr lang="en-US" sz="3688">
                  <a:solidFill>
                    <a:srgbClr val="FFFFFF"/>
                  </a:solidFill>
                  <a:latin typeface="Poppins Light"/>
                </a:rPr>
                <a:t>Control Groups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99881" y="1533525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DOCKER INTERNALS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53689"/>
            <a:ext cx="9275252" cy="365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6136" indent="-243068" lvl="1">
              <a:lnSpc>
                <a:spcPts val="3647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 Light"/>
              </a:rPr>
              <a:t>Control Groups are a linux kernel feature that allows the allocation of resources like CPU, Memory, Disk I/O, network.</a:t>
            </a:r>
          </a:p>
          <a:p>
            <a:pPr marL="486136" indent="-243068" lvl="1">
              <a:lnSpc>
                <a:spcPts val="3647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 Light"/>
              </a:rPr>
              <a:t> They allow for fine grain control and limits on resources usage for a group of processes. </a:t>
            </a:r>
          </a:p>
          <a:p>
            <a:pPr marL="486136" indent="-243068" lvl="1">
              <a:lnSpc>
                <a:spcPts val="3647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 Light"/>
              </a:rPr>
              <a:t>By using cgroups, container runtimes can isolate and manage the resource usage of containers, ensuring fair sharing and preventing any single container from monopolizing resources.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8635" y="1768530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DOCKER INTERNALS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422832" y="3471406"/>
            <a:ext cx="3543276" cy="1199917"/>
            <a:chOff x="0" y="0"/>
            <a:chExt cx="663891" cy="2248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3891" cy="224824"/>
            </a:xfrm>
            <a:custGeom>
              <a:avLst/>
              <a:gdLst/>
              <a:ahLst/>
              <a:cxnLst/>
              <a:rect r="r" b="b" t="t" l="l"/>
              <a:pathLst>
                <a:path h="224824" w="663891">
                  <a:moveTo>
                    <a:pt x="0" y="0"/>
                  </a:moveTo>
                  <a:lnTo>
                    <a:pt x="663891" y="0"/>
                  </a:lnTo>
                  <a:lnTo>
                    <a:pt x="663891" y="224824"/>
                  </a:lnTo>
                  <a:lnTo>
                    <a:pt x="0" y="224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0"/>
              <a:ext cx="663891" cy="415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974"/>
                </a:lnSpc>
                <a:spcBef>
                  <a:spcPct val="0"/>
                </a:spcBef>
              </a:pPr>
              <a:r>
                <a:rPr lang="en-US" sz="3688">
                  <a:solidFill>
                    <a:srgbClr val="FFFFFF"/>
                  </a:solidFill>
                  <a:latin typeface="Poppins Light"/>
                </a:rPr>
                <a:t>Namespace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422832" y="5038725"/>
            <a:ext cx="8836468" cy="356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5598" indent="-237799" lvl="1">
              <a:lnSpc>
                <a:spcPts val="3568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Poppins Light"/>
              </a:rPr>
              <a:t>Namespaces are another feature provided by the Linux kernel that provides process isolation.</a:t>
            </a:r>
          </a:p>
          <a:p>
            <a:pPr marL="475598" indent="-237799" lvl="1">
              <a:lnSpc>
                <a:spcPts val="3568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Poppins Light"/>
              </a:rPr>
              <a:t>Each namespace provides a unique instance of a particular system resource to a group of processes.</a:t>
            </a:r>
          </a:p>
          <a:p>
            <a:pPr marL="475598" indent="-237799" lvl="1">
              <a:lnSpc>
                <a:spcPts val="3568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Poppins Light"/>
              </a:rPr>
              <a:t> By utilizing namespaces, container runtimes can create isolated environments that appear to be their own independent systems, complete with their own processes, network stack, filesystem, and more.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t="0" r="-16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835270" y="8793669"/>
            <a:ext cx="1424030" cy="523496"/>
            <a:chOff x="0" y="0"/>
            <a:chExt cx="1345399" cy="4945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5399" cy="494590"/>
            </a:xfrm>
            <a:custGeom>
              <a:avLst/>
              <a:gdLst/>
              <a:ahLst/>
              <a:cxnLst/>
              <a:rect r="r" b="b" t="t" l="l"/>
              <a:pathLst>
                <a:path h="494590" w="1345399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6392461" y="8787639"/>
            <a:ext cx="309649" cy="535557"/>
          </a:xfrm>
          <a:custGeom>
            <a:avLst/>
            <a:gdLst/>
            <a:ahLst/>
            <a:cxnLst/>
            <a:rect r="r" b="b" t="t" l="l"/>
            <a:pathLst>
              <a:path h="535557" w="309649">
                <a:moveTo>
                  <a:pt x="0" y="0"/>
                </a:moveTo>
                <a:lnTo>
                  <a:pt x="309649" y="0"/>
                </a:lnTo>
                <a:lnTo>
                  <a:pt x="309649" y="535556"/>
                </a:lnTo>
                <a:lnTo>
                  <a:pt x="0" y="535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755900"/>
            <a:ext cx="13925041" cy="452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9"/>
              </a:lnSpc>
            </a:pPr>
            <a:r>
              <a:rPr lang="en-US" sz="12999" spc="1949">
                <a:solidFill>
                  <a:srgbClr val="FAF7F2"/>
                </a:solidFill>
                <a:latin typeface="Computer Says No"/>
              </a:rPr>
              <a:t>DOCKER </a:t>
            </a:r>
          </a:p>
          <a:p>
            <a:pPr>
              <a:lnSpc>
                <a:spcPts val="18199"/>
              </a:lnSpc>
              <a:spcBef>
                <a:spcPct val="0"/>
              </a:spcBef>
            </a:pPr>
            <a:r>
              <a:rPr lang="en-US" sz="12999" spc="1949">
                <a:solidFill>
                  <a:srgbClr val="FAF7F2"/>
                </a:solidFill>
                <a:latin typeface="Computer Says No"/>
              </a:rPr>
              <a:t>ECOSYSTEM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894012"/>
            <a:ext cx="696252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360">
                <a:solidFill>
                  <a:srgbClr val="FAF7F2"/>
                </a:solidFill>
                <a:latin typeface="Beautifully Delicious Sans Heavy"/>
              </a:rPr>
              <a:t>PRESENTATION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t="0" r="-16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509516"/>
            <a:ext cx="10604650" cy="5750838"/>
            <a:chOff x="0" y="0"/>
            <a:chExt cx="2792994" cy="15146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2994" cy="1514624"/>
            </a:xfrm>
            <a:custGeom>
              <a:avLst/>
              <a:gdLst/>
              <a:ahLst/>
              <a:cxnLst/>
              <a:rect r="r" b="b" t="t" l="l"/>
              <a:pathLst>
                <a:path h="1514624" w="2792994">
                  <a:moveTo>
                    <a:pt x="47453" y="0"/>
                  </a:moveTo>
                  <a:lnTo>
                    <a:pt x="2745541" y="0"/>
                  </a:lnTo>
                  <a:cubicBezTo>
                    <a:pt x="2771749" y="0"/>
                    <a:pt x="2792994" y="21246"/>
                    <a:pt x="2792994" y="47453"/>
                  </a:cubicBezTo>
                  <a:lnTo>
                    <a:pt x="2792994" y="1467171"/>
                  </a:lnTo>
                  <a:cubicBezTo>
                    <a:pt x="2792994" y="1479756"/>
                    <a:pt x="2787995" y="1491826"/>
                    <a:pt x="2779095" y="1500725"/>
                  </a:cubicBezTo>
                  <a:cubicBezTo>
                    <a:pt x="2770196" y="1509625"/>
                    <a:pt x="2758126" y="1514624"/>
                    <a:pt x="2745541" y="1514624"/>
                  </a:cubicBezTo>
                  <a:lnTo>
                    <a:pt x="47453" y="1514624"/>
                  </a:lnTo>
                  <a:cubicBezTo>
                    <a:pt x="34868" y="1514624"/>
                    <a:pt x="22798" y="1509625"/>
                    <a:pt x="13899" y="1500725"/>
                  </a:cubicBezTo>
                  <a:cubicBezTo>
                    <a:pt x="5000" y="1491826"/>
                    <a:pt x="0" y="1479756"/>
                    <a:pt x="0" y="1467171"/>
                  </a:cubicBezTo>
                  <a:lnTo>
                    <a:pt x="0" y="47453"/>
                  </a:lnTo>
                  <a:cubicBezTo>
                    <a:pt x="0" y="34868"/>
                    <a:pt x="5000" y="22798"/>
                    <a:pt x="13899" y="13899"/>
                  </a:cubicBezTo>
                  <a:cubicBezTo>
                    <a:pt x="22798" y="5000"/>
                    <a:pt x="34868" y="0"/>
                    <a:pt x="47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2792994" cy="1638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5992" y="4402937"/>
            <a:ext cx="618680" cy="523496"/>
            <a:chOff x="0" y="0"/>
            <a:chExt cx="584519" cy="4945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519" cy="494590"/>
            </a:xfrm>
            <a:custGeom>
              <a:avLst/>
              <a:gdLst/>
              <a:ahLst/>
              <a:cxnLst/>
              <a:rect r="r" b="b" t="t" l="l"/>
              <a:pathLst>
                <a:path h="494590" w="584519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791645" y="4655160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5400000">
            <a:off x="1791645" y="4655160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575992" y="5579353"/>
            <a:ext cx="618680" cy="523496"/>
            <a:chOff x="0" y="0"/>
            <a:chExt cx="584519" cy="4945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4519" cy="494590"/>
            </a:xfrm>
            <a:custGeom>
              <a:avLst/>
              <a:gdLst/>
              <a:ahLst/>
              <a:cxnLst/>
              <a:rect r="r" b="b" t="t" l="l"/>
              <a:pathLst>
                <a:path h="494590" w="584519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1791645" y="5831576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5400000">
            <a:off x="1791645" y="5831576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575992" y="6755768"/>
            <a:ext cx="618680" cy="523496"/>
            <a:chOff x="0" y="0"/>
            <a:chExt cx="584519" cy="4945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4519" cy="494590"/>
            </a:xfrm>
            <a:custGeom>
              <a:avLst/>
              <a:gdLst/>
              <a:ahLst/>
              <a:cxnLst/>
              <a:rect r="r" b="b" t="t" l="l"/>
              <a:pathLst>
                <a:path h="494590" w="584519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0">
            <a:off x="1791645" y="7007991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-5400000">
            <a:off x="1791645" y="7007991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5835270" y="8793669"/>
            <a:ext cx="1424030" cy="523496"/>
            <a:chOff x="0" y="0"/>
            <a:chExt cx="1345399" cy="4945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45399" cy="494590"/>
            </a:xfrm>
            <a:custGeom>
              <a:avLst/>
              <a:gdLst/>
              <a:ahLst/>
              <a:cxnLst/>
              <a:rect r="r" b="b" t="t" l="l"/>
              <a:pathLst>
                <a:path h="494590" w="1345399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5400000">
            <a:off x="16392461" y="8787639"/>
            <a:ext cx="309649" cy="535557"/>
          </a:xfrm>
          <a:custGeom>
            <a:avLst/>
            <a:gdLst/>
            <a:ahLst/>
            <a:cxnLst/>
            <a:rect r="r" b="b" t="t" l="l"/>
            <a:pathLst>
              <a:path h="535557" w="309649">
                <a:moveTo>
                  <a:pt x="0" y="0"/>
                </a:moveTo>
                <a:lnTo>
                  <a:pt x="309649" y="0"/>
                </a:lnTo>
                <a:lnTo>
                  <a:pt x="309649" y="535556"/>
                </a:lnTo>
                <a:lnTo>
                  <a:pt x="0" y="535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128918" y="3117667"/>
            <a:ext cx="4030164" cy="998249"/>
          </a:xfrm>
          <a:custGeom>
            <a:avLst/>
            <a:gdLst/>
            <a:ahLst/>
            <a:cxnLst/>
            <a:rect r="r" b="b" t="t" l="l"/>
            <a:pathLst>
              <a:path h="998249" w="4030164">
                <a:moveTo>
                  <a:pt x="0" y="0"/>
                </a:moveTo>
                <a:lnTo>
                  <a:pt x="4030164" y="0"/>
                </a:lnTo>
                <a:lnTo>
                  <a:pt x="4030164" y="998249"/>
                </a:lnTo>
                <a:lnTo>
                  <a:pt x="0" y="998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630772" y="4378938"/>
            <a:ext cx="8372141" cy="43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containerd is an industry-standard core container runtime.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30772" y="5347707"/>
            <a:ext cx="8372141" cy="89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It handles container lifecycle management, including container creation, execution, supervision, and cleanup.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30772" y="6524122"/>
            <a:ext cx="8372141" cy="89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It's designed to be lightweight and efficient, providing the essential functionality needed to run containers reliably.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75992" y="3123111"/>
            <a:ext cx="8720787" cy="8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3"/>
              </a:lnSpc>
              <a:spcBef>
                <a:spcPct val="0"/>
              </a:spcBef>
            </a:pPr>
            <a:r>
              <a:rPr lang="en-US" sz="5002" spc="750">
                <a:solidFill>
                  <a:srgbClr val="FAF7F2"/>
                </a:solidFill>
                <a:latin typeface="Computer Says No"/>
              </a:rPr>
              <a:t>CONTAINERD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394966"/>
            <a:ext cx="1127492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7500" spc="1125">
                <a:solidFill>
                  <a:srgbClr val="FAF7F2"/>
                </a:solidFill>
                <a:latin typeface="Computer Says No"/>
              </a:rPr>
              <a:t>DOCKER ECOSYSTEM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t="0" r="-16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54650" y="2509516"/>
            <a:ext cx="10604650" cy="5750838"/>
            <a:chOff x="0" y="0"/>
            <a:chExt cx="2792994" cy="15146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2994" cy="1514624"/>
            </a:xfrm>
            <a:custGeom>
              <a:avLst/>
              <a:gdLst/>
              <a:ahLst/>
              <a:cxnLst/>
              <a:rect r="r" b="b" t="t" l="l"/>
              <a:pathLst>
                <a:path h="1514624" w="2792994">
                  <a:moveTo>
                    <a:pt x="47453" y="0"/>
                  </a:moveTo>
                  <a:lnTo>
                    <a:pt x="2745541" y="0"/>
                  </a:lnTo>
                  <a:cubicBezTo>
                    <a:pt x="2771749" y="0"/>
                    <a:pt x="2792994" y="21246"/>
                    <a:pt x="2792994" y="47453"/>
                  </a:cubicBezTo>
                  <a:lnTo>
                    <a:pt x="2792994" y="1467171"/>
                  </a:lnTo>
                  <a:cubicBezTo>
                    <a:pt x="2792994" y="1479756"/>
                    <a:pt x="2787995" y="1491826"/>
                    <a:pt x="2779095" y="1500725"/>
                  </a:cubicBezTo>
                  <a:cubicBezTo>
                    <a:pt x="2770196" y="1509625"/>
                    <a:pt x="2758126" y="1514624"/>
                    <a:pt x="2745541" y="1514624"/>
                  </a:cubicBezTo>
                  <a:lnTo>
                    <a:pt x="47453" y="1514624"/>
                  </a:lnTo>
                  <a:cubicBezTo>
                    <a:pt x="34868" y="1514624"/>
                    <a:pt x="22798" y="1509625"/>
                    <a:pt x="13899" y="1500725"/>
                  </a:cubicBezTo>
                  <a:cubicBezTo>
                    <a:pt x="5000" y="1491826"/>
                    <a:pt x="0" y="1479756"/>
                    <a:pt x="0" y="1467171"/>
                  </a:cubicBezTo>
                  <a:lnTo>
                    <a:pt x="0" y="47453"/>
                  </a:lnTo>
                  <a:cubicBezTo>
                    <a:pt x="0" y="34868"/>
                    <a:pt x="5000" y="22798"/>
                    <a:pt x="13899" y="13899"/>
                  </a:cubicBezTo>
                  <a:cubicBezTo>
                    <a:pt x="22798" y="5000"/>
                    <a:pt x="34868" y="0"/>
                    <a:pt x="47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2792994" cy="1638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01942" y="4402937"/>
            <a:ext cx="618680" cy="523496"/>
            <a:chOff x="0" y="0"/>
            <a:chExt cx="584519" cy="4945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519" cy="494590"/>
            </a:xfrm>
            <a:custGeom>
              <a:avLst/>
              <a:gdLst/>
              <a:ahLst/>
              <a:cxnLst/>
              <a:rect r="r" b="b" t="t" l="l"/>
              <a:pathLst>
                <a:path h="494590" w="584519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7417594" y="4655160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5400000">
            <a:off x="7417594" y="4655160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7201942" y="5579353"/>
            <a:ext cx="618680" cy="523496"/>
            <a:chOff x="0" y="0"/>
            <a:chExt cx="584519" cy="4945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4519" cy="494590"/>
            </a:xfrm>
            <a:custGeom>
              <a:avLst/>
              <a:gdLst/>
              <a:ahLst/>
              <a:cxnLst/>
              <a:rect r="r" b="b" t="t" l="l"/>
              <a:pathLst>
                <a:path h="494590" w="584519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7417594" y="5831576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5400000">
            <a:off x="7417594" y="5831576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7201942" y="6755768"/>
            <a:ext cx="618680" cy="523496"/>
            <a:chOff x="0" y="0"/>
            <a:chExt cx="584519" cy="4945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4519" cy="494590"/>
            </a:xfrm>
            <a:custGeom>
              <a:avLst/>
              <a:gdLst/>
              <a:ahLst/>
              <a:cxnLst/>
              <a:rect r="r" b="b" t="t" l="l"/>
              <a:pathLst>
                <a:path h="494590" w="584519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0">
            <a:off x="7417594" y="7007991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-5400000">
            <a:off x="7417594" y="7007991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-3806388" y="2534941"/>
            <a:ext cx="9937425" cy="5699987"/>
            <a:chOff x="0" y="0"/>
            <a:chExt cx="7981950" cy="45783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28" r="0" b="-3228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8256722" y="4171291"/>
            <a:ext cx="8772173" cy="89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runc is a lightweight, portable container runtime that implements the Open Container Initiative (OCI) specification.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56722" y="5347707"/>
            <a:ext cx="8772173" cy="89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It's responsible for launching and managing containers according to OCI standards.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56722" y="6524122"/>
            <a:ext cx="8772173" cy="89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runc is used by containerd as the default container execution driver.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01942" y="3123111"/>
            <a:ext cx="8863733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750">
                <a:solidFill>
                  <a:srgbClr val="FAF7F2"/>
                </a:solidFill>
                <a:latin typeface="Computer Says No"/>
              </a:rPr>
              <a:t>RUNC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876300"/>
            <a:ext cx="1127492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7500" spc="1125">
                <a:solidFill>
                  <a:srgbClr val="FAF7F2"/>
                </a:solidFill>
                <a:latin typeface="Computer Says No"/>
              </a:rPr>
              <a:t>DOCKER ECOSYSTEM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5835270" y="8793669"/>
            <a:ext cx="1424030" cy="523496"/>
            <a:chOff x="0" y="0"/>
            <a:chExt cx="1345399" cy="49459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45399" cy="494590"/>
            </a:xfrm>
            <a:custGeom>
              <a:avLst/>
              <a:gdLst/>
              <a:ahLst/>
              <a:cxnLst/>
              <a:rect r="r" b="b" t="t" l="l"/>
              <a:pathLst>
                <a:path h="494590" w="1345399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5400000">
            <a:off x="16392461" y="8787639"/>
            <a:ext cx="309649" cy="535557"/>
          </a:xfrm>
          <a:custGeom>
            <a:avLst/>
            <a:gdLst/>
            <a:ahLst/>
            <a:cxnLst/>
            <a:rect r="r" b="b" t="t" l="l"/>
            <a:pathLst>
              <a:path h="535557" w="309649">
                <a:moveTo>
                  <a:pt x="0" y="0"/>
                </a:moveTo>
                <a:lnTo>
                  <a:pt x="309649" y="0"/>
                </a:lnTo>
                <a:lnTo>
                  <a:pt x="309649" y="535556"/>
                </a:lnTo>
                <a:lnTo>
                  <a:pt x="0" y="535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t="0" r="-16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740737" y="2387776"/>
            <a:ext cx="9937425" cy="5699987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69914" r="0" b="-69914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577546" y="3426851"/>
            <a:ext cx="3363508" cy="4660912"/>
            <a:chOff x="0" y="0"/>
            <a:chExt cx="4734560" cy="65608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0" t="-2244" r="0" b="-2244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4750810" y="4945545"/>
            <a:ext cx="1653471" cy="3271677"/>
            <a:chOff x="0" y="0"/>
            <a:chExt cx="2620010" cy="5184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189" t="0" r="-22189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AF7F2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028700" y="876300"/>
            <a:ext cx="1127492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7500" spc="1125">
                <a:solidFill>
                  <a:srgbClr val="FAF7F2"/>
                </a:solidFill>
                <a:latin typeface="Computer Says No"/>
              </a:rPr>
              <a:t>DOCKER ECOSYSTEM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3312551"/>
            <a:ext cx="672191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750">
                <a:solidFill>
                  <a:srgbClr val="FAF7F2"/>
                </a:solidFill>
                <a:latin typeface="Computer Says No"/>
              </a:rPr>
              <a:t>DOCKER ENGINE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6049" y="4507274"/>
            <a:ext cx="8397951" cy="318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3" indent="-215907" lvl="1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Docker Engine is the core Docker platform that provides an end-to-end containerization solution.</a:t>
            </a:r>
          </a:p>
          <a:p>
            <a:pPr algn="just" marL="431813" indent="-215907" lvl="1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It includes the Docker daemon (dockerd), a REST API for interacting with containers, and the Docker CLI (docker) for managing containers and images.</a:t>
            </a:r>
          </a:p>
          <a:p>
            <a:pPr algn="just" marL="431813" indent="-215907" lvl="1">
              <a:lnSpc>
                <a:spcPts val="3600"/>
              </a:lnSpc>
              <a:buFont typeface="Arial"/>
              <a:buChar char="•"/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Docker Engine uses containerd and runc internally for container management and execution.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5835270" y="8793669"/>
            <a:ext cx="1424030" cy="523496"/>
            <a:chOff x="0" y="0"/>
            <a:chExt cx="1345399" cy="49459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45399" cy="494590"/>
            </a:xfrm>
            <a:custGeom>
              <a:avLst/>
              <a:gdLst/>
              <a:ahLst/>
              <a:cxnLst/>
              <a:rect r="r" b="b" t="t" l="l"/>
              <a:pathLst>
                <a:path h="494590" w="1345399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5400000">
            <a:off x="16392461" y="8787639"/>
            <a:ext cx="309649" cy="535557"/>
          </a:xfrm>
          <a:custGeom>
            <a:avLst/>
            <a:gdLst/>
            <a:ahLst/>
            <a:cxnLst/>
            <a:rect r="r" b="b" t="t" l="l"/>
            <a:pathLst>
              <a:path h="535557" w="309649">
                <a:moveTo>
                  <a:pt x="0" y="0"/>
                </a:moveTo>
                <a:lnTo>
                  <a:pt x="309649" y="0"/>
                </a:lnTo>
                <a:lnTo>
                  <a:pt x="309649" y="535556"/>
                </a:lnTo>
                <a:lnTo>
                  <a:pt x="0" y="53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t="0" r="-16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54650" y="2509516"/>
            <a:ext cx="10604650" cy="5750838"/>
            <a:chOff x="0" y="0"/>
            <a:chExt cx="2792994" cy="15146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2994" cy="1514624"/>
            </a:xfrm>
            <a:custGeom>
              <a:avLst/>
              <a:gdLst/>
              <a:ahLst/>
              <a:cxnLst/>
              <a:rect r="r" b="b" t="t" l="l"/>
              <a:pathLst>
                <a:path h="1514624" w="2792994">
                  <a:moveTo>
                    <a:pt x="47453" y="0"/>
                  </a:moveTo>
                  <a:lnTo>
                    <a:pt x="2745541" y="0"/>
                  </a:lnTo>
                  <a:cubicBezTo>
                    <a:pt x="2771749" y="0"/>
                    <a:pt x="2792994" y="21246"/>
                    <a:pt x="2792994" y="47453"/>
                  </a:cubicBezTo>
                  <a:lnTo>
                    <a:pt x="2792994" y="1467171"/>
                  </a:lnTo>
                  <a:cubicBezTo>
                    <a:pt x="2792994" y="1479756"/>
                    <a:pt x="2787995" y="1491826"/>
                    <a:pt x="2779095" y="1500725"/>
                  </a:cubicBezTo>
                  <a:cubicBezTo>
                    <a:pt x="2770196" y="1509625"/>
                    <a:pt x="2758126" y="1514624"/>
                    <a:pt x="2745541" y="1514624"/>
                  </a:cubicBezTo>
                  <a:lnTo>
                    <a:pt x="47453" y="1514624"/>
                  </a:lnTo>
                  <a:cubicBezTo>
                    <a:pt x="34868" y="1514624"/>
                    <a:pt x="22798" y="1509625"/>
                    <a:pt x="13899" y="1500725"/>
                  </a:cubicBezTo>
                  <a:cubicBezTo>
                    <a:pt x="5000" y="1491826"/>
                    <a:pt x="0" y="1479756"/>
                    <a:pt x="0" y="1467171"/>
                  </a:cubicBezTo>
                  <a:lnTo>
                    <a:pt x="0" y="47453"/>
                  </a:lnTo>
                  <a:cubicBezTo>
                    <a:pt x="0" y="34868"/>
                    <a:pt x="5000" y="22798"/>
                    <a:pt x="13899" y="13899"/>
                  </a:cubicBezTo>
                  <a:cubicBezTo>
                    <a:pt x="22798" y="5000"/>
                    <a:pt x="34868" y="0"/>
                    <a:pt x="47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2792994" cy="1638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01942" y="4402937"/>
            <a:ext cx="618680" cy="523496"/>
            <a:chOff x="0" y="0"/>
            <a:chExt cx="584519" cy="4945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519" cy="494590"/>
            </a:xfrm>
            <a:custGeom>
              <a:avLst/>
              <a:gdLst/>
              <a:ahLst/>
              <a:cxnLst/>
              <a:rect r="r" b="b" t="t" l="l"/>
              <a:pathLst>
                <a:path h="494590" w="584519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7417594" y="4655160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5400000">
            <a:off x="7417594" y="4655160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7201942" y="5579353"/>
            <a:ext cx="618680" cy="523496"/>
            <a:chOff x="0" y="0"/>
            <a:chExt cx="584519" cy="4945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4519" cy="494590"/>
            </a:xfrm>
            <a:custGeom>
              <a:avLst/>
              <a:gdLst/>
              <a:ahLst/>
              <a:cxnLst/>
              <a:rect r="r" b="b" t="t" l="l"/>
              <a:pathLst>
                <a:path h="494590" w="584519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7417594" y="5831576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5400000">
            <a:off x="7417594" y="5831576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7201942" y="6936743"/>
            <a:ext cx="618680" cy="523496"/>
            <a:chOff x="0" y="0"/>
            <a:chExt cx="584519" cy="4945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4519" cy="494590"/>
            </a:xfrm>
            <a:custGeom>
              <a:avLst/>
              <a:gdLst/>
              <a:ahLst/>
              <a:cxnLst/>
              <a:rect r="r" b="b" t="t" l="l"/>
              <a:pathLst>
                <a:path h="494590" w="584519">
                  <a:moveTo>
                    <a:pt x="381319" y="0"/>
                  </a:moveTo>
                  <a:cubicBezTo>
                    <a:pt x="493543" y="0"/>
                    <a:pt x="584519" y="110718"/>
                    <a:pt x="584519" y="247295"/>
                  </a:cubicBezTo>
                  <a:cubicBezTo>
                    <a:pt x="584519" y="383872"/>
                    <a:pt x="493543" y="494590"/>
                    <a:pt x="38131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8451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7417594" y="7198491"/>
            <a:ext cx="187376" cy="0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7511282" y="7104803"/>
            <a:ext cx="0" cy="187376"/>
          </a:xfrm>
          <a:prstGeom prst="line">
            <a:avLst/>
          </a:prstGeom>
          <a:ln cap="rnd" w="19050">
            <a:solidFill>
              <a:srgbClr val="FAF7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8256722" y="4171291"/>
            <a:ext cx="8821498" cy="89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Docker Compose is a tool for defining and running multi-container Docker applications.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56722" y="5385807"/>
            <a:ext cx="8821498" cy="119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0"/>
              </a:lnSpc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It uses a YAML configuration file to define the services, networks, and volumes required by an application and manages them as a single unit.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56722" y="6684144"/>
            <a:ext cx="8821498" cy="89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000" spc="100">
                <a:solidFill>
                  <a:srgbClr val="FAF7F2"/>
                </a:solidFill>
                <a:latin typeface="TT Prosto Sans"/>
              </a:rPr>
              <a:t>Docker Compose simplifies the process of orchestrating complex applications on a single host.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01942" y="3123111"/>
            <a:ext cx="8863733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750">
                <a:solidFill>
                  <a:srgbClr val="FAF7F2"/>
                </a:solidFill>
                <a:latin typeface="Computer Says No"/>
              </a:rPr>
              <a:t>DOCKER COMPOSE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876300"/>
            <a:ext cx="1127492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7500" spc="1125">
                <a:solidFill>
                  <a:srgbClr val="FAF7F2"/>
                </a:solidFill>
                <a:latin typeface="Computer Says No"/>
              </a:rPr>
              <a:t>DOCKER INTERNALS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5835270" y="8793669"/>
            <a:ext cx="1424030" cy="523496"/>
            <a:chOff x="0" y="0"/>
            <a:chExt cx="1345399" cy="4945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45399" cy="494590"/>
            </a:xfrm>
            <a:custGeom>
              <a:avLst/>
              <a:gdLst/>
              <a:ahLst/>
              <a:cxnLst/>
              <a:rect r="r" b="b" t="t" l="l"/>
              <a:pathLst>
                <a:path h="494590" w="1345399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5400000">
            <a:off x="16392461" y="8787639"/>
            <a:ext cx="309649" cy="535557"/>
          </a:xfrm>
          <a:custGeom>
            <a:avLst/>
            <a:gdLst/>
            <a:ahLst/>
            <a:cxnLst/>
            <a:rect r="r" b="b" t="t" l="l"/>
            <a:pathLst>
              <a:path h="535557" w="309649">
                <a:moveTo>
                  <a:pt x="0" y="0"/>
                </a:moveTo>
                <a:lnTo>
                  <a:pt x="309649" y="0"/>
                </a:lnTo>
                <a:lnTo>
                  <a:pt x="309649" y="535556"/>
                </a:lnTo>
                <a:lnTo>
                  <a:pt x="0" y="535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-3206999" y="2752303"/>
            <a:ext cx="9423499" cy="5654100"/>
            <a:chOff x="0" y="0"/>
            <a:chExt cx="6350000" cy="3810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5"/>
              <a:stretch>
                <a:fillRect l="0" t="-75078" r="0" b="-7507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AF7F2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DAGAZTGRjyM</dc:identifier>
  <dcterms:modified xsi:type="dcterms:W3CDTF">2011-08-01T06:04:30Z</dcterms:modified>
  <cp:revision>1</cp:revision>
  <dc:title>Docker Internals</dc:title>
</cp:coreProperties>
</file>